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96" r:id="rId2"/>
    <p:sldId id="465" r:id="rId3"/>
    <p:sldId id="466" r:id="rId4"/>
    <p:sldId id="472" r:id="rId5"/>
    <p:sldId id="473" r:id="rId6"/>
    <p:sldId id="476" r:id="rId7"/>
    <p:sldId id="474" r:id="rId8"/>
    <p:sldId id="480" r:id="rId9"/>
    <p:sldId id="444" r:id="rId10"/>
    <p:sldId id="445" r:id="rId11"/>
    <p:sldId id="448" r:id="rId12"/>
    <p:sldId id="447" r:id="rId13"/>
    <p:sldId id="446" r:id="rId14"/>
    <p:sldId id="44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090" userDrawn="1">
          <p15:clr>
            <a:srgbClr val="A4A3A4"/>
          </p15:clr>
        </p15:guide>
        <p15:guide id="7" pos="18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2230" userDrawn="1">
          <p15:clr>
            <a:srgbClr val="A4A3A4"/>
          </p15:clr>
        </p15:guide>
        <p15:guide id="16" orient="horz" pos="618" userDrawn="1">
          <p15:clr>
            <a:srgbClr val="A4A3A4"/>
          </p15:clr>
        </p15:guide>
        <p15:guide id="17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2E5F0"/>
    <a:srgbClr val="E4EEF8"/>
    <a:srgbClr val="66FFFF"/>
    <a:srgbClr val="96E2EA"/>
    <a:srgbClr val="C0EDF2"/>
    <a:srgbClr val="BCD6EE"/>
    <a:srgbClr val="000000"/>
    <a:srgbClr val="F19375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6395" autoAdjust="0"/>
  </p:normalViewPr>
  <p:slideViewPr>
    <p:cSldViewPr snapToGrid="0" showGuides="1">
      <p:cViewPr varScale="1">
        <p:scale>
          <a:sx n="68" d="100"/>
          <a:sy n="68" d="100"/>
        </p:scale>
        <p:origin x="114" y="156"/>
      </p:cViewPr>
      <p:guideLst>
        <p:guide pos="393"/>
        <p:guide pos="7559"/>
        <p:guide orient="horz" pos="822"/>
        <p:guide orient="horz" pos="3090"/>
        <p:guide pos="189"/>
        <p:guide pos="3840"/>
        <p:guide pos="7423"/>
        <p:guide pos="2230"/>
        <p:guide orient="horz" pos="61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0271-696A-4A81-ABCB-F3C15061E2C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B882-54BB-4A3F-A288-91EC0027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1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647-228F-4B9C-8AE9-E5149BFFE16F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84CB-E6A9-4018-AA34-EF4D18A0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8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9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8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7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70EE-E3D2-46E2-8C47-ACC4ABDFA53B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5FED-7ED2-4385-B721-679387D435A7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98C1-713A-409A-A79B-2565E966B830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60-AF1A-4681-9261-07C8E0E50780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F45-81F6-4A69-AB92-77687D055A85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5276-80C3-4245-8493-A3BEB3D9EC79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7977-1B0B-49C8-90CD-56CB6B5F128E}" type="datetime1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273-A719-4FE0-BCD0-BB5E0AA1AB01}" type="datetime1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BB2-3D87-4E2A-A541-EB042932E14C}" type="datetime1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667-F095-4A4D-80C8-91E894CC24F9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00B2-1C6B-4F7F-8B84-9FD767DB88DC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502-FE03-4847-AEC8-752E59D937C7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-226" r="3433" b="19192"/>
          <a:stretch/>
        </p:blipFill>
        <p:spPr>
          <a:xfrm>
            <a:off x="973266" y="2064775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223703"/>
            <a:ext cx="51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КРАСНОДАРСКОЕ ВЫСШЕЕ ВОЕННОЕ УЧИЛИЩЕ</a:t>
            </a:r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Franklin Gothic Demi Cond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11" y="1269109"/>
            <a:ext cx="791285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5353" fontAlgn="ctr">
              <a:lnSpc>
                <a:spcPct val="90000"/>
              </a:lnSpc>
            </a:pPr>
            <a:r>
              <a:rPr lang="ru-RU" sz="3200" b="1" kern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Краснодарское высшее военное училище</a:t>
            </a:r>
            <a:endParaRPr lang="ru-RU" sz="3200" b="1" kern="0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26" name="Picture 2" descr="Эмблема Больша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3" y="3004937"/>
            <a:ext cx="2083645" cy="2502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8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Денежное довольствие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133350" y="947671"/>
            <a:ext cx="11937409" cy="615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1" y="101619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Курсанты 1 курса (военнослужащие по призыву)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2 563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33350" y="2510076"/>
            <a:ext cx="11937409" cy="27366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5" y="2569053"/>
            <a:ext cx="113061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воинскому званию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6 659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воинской должности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9 323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выслугу лет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1 598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6 526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3 995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" y="2637880"/>
            <a:ext cx="311703" cy="310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3" y="3028507"/>
            <a:ext cx="311703" cy="310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20" y="3409923"/>
            <a:ext cx="311703" cy="310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3791727"/>
            <a:ext cx="311703" cy="3103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4518478"/>
            <a:ext cx="311703" cy="310346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33350" y="1623861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1" y="1644760"/>
            <a:ext cx="121020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00" dirty="0">
                <a:ln/>
                <a:latin typeface="Seattle Sans [RUS by me]" panose="00000400000000000000" pitchFamily="2" charset="0"/>
              </a:rPr>
              <a:t>Курсанты 2-5 курса (после заключения контракта) – </a:t>
            </a:r>
            <a:r>
              <a:rPr lang="ru-RU" sz="2400" b="1" spc="-10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от 15 900 </a:t>
            </a:r>
            <a:r>
              <a:rPr lang="ru-RU" sz="2400" b="1" spc="-100" dirty="0">
                <a:ln/>
                <a:latin typeface="Seattle Sans [RUS by me]" panose="00000400000000000000" pitchFamily="2" charset="0"/>
              </a:rPr>
              <a:t>рублей, 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которое складывается из: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133350" y="5291702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50" y="5312601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5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Наиболее одаренным курсантам </a:t>
            </a:r>
            <a:r>
              <a:rPr lang="ru-RU" sz="2400" b="1" spc="-150" dirty="0">
                <a:ln/>
                <a:latin typeface="Seattle Sans [RUS by me]" panose="00000400000000000000" pitchFamily="2" charset="0"/>
              </a:rPr>
              <a:t>выплачиваются государственные (именные)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стипендии Президента РФ, Правительства РФ, Министра обороны РФ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Олимпиады и спортивная жизнь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0626" y="1359412"/>
            <a:ext cx="5776799" cy="3135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44394"/>
            <a:ext cx="55816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во всероссийских </a:t>
            </a:r>
            <a:b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 международных олимпиадах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Математика;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Информатика;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Программирование;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Физика;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Иностранные языки;</a:t>
            </a:r>
          </a:p>
          <a:p>
            <a:pPr indent="447675" algn="just"/>
            <a:r>
              <a:rPr lang="ru-RU" sz="2000" b="1" spc="-40" dirty="0" smtClean="0">
                <a:ln/>
                <a:latin typeface="Seattle Sans [RUS by me]" panose="00000400000000000000" pitchFamily="2" charset="0"/>
              </a:rPr>
              <a:t>Военно-профессиональная подготовка</a:t>
            </a:r>
            <a:r>
              <a:rPr lang="en-US" sz="2000" b="1" spc="-40" dirty="0">
                <a:ln/>
                <a:latin typeface="Seattle Sans [RUS by me]" panose="00000400000000000000" pitchFamily="2" charset="0"/>
              </a:rPr>
              <a:t>.</a:t>
            </a:r>
            <a:endParaRPr lang="ru-RU" sz="2000" b="1" spc="-4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481876" y="1359411"/>
            <a:ext cx="5505563" cy="435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519300"/>
            <a:ext cx="531495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 ежегодных чемпионатах и спартакиадах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Волейбол;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Мини-футбол;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Плавание;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Рукопашный бой;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Самбо;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Гиревой спорт;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Спортивное ориентирование;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Офицерское троеборье;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Военное пятиборье;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Курсантский бросок;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Стрельба из штатного оружия.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198611"/>
            <a:ext cx="241743" cy="240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512761"/>
            <a:ext cx="241743" cy="240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831094"/>
            <a:ext cx="241743" cy="24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3125064"/>
            <a:ext cx="241743" cy="240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6" y="3422289"/>
            <a:ext cx="241743" cy="24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3717768"/>
            <a:ext cx="241743" cy="24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4031918"/>
            <a:ext cx="241743" cy="240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348012"/>
            <a:ext cx="241743" cy="240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643316"/>
            <a:ext cx="241743" cy="240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946495"/>
            <a:ext cx="241743" cy="240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3" y="5234686"/>
            <a:ext cx="241743" cy="24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1" y="2229124"/>
            <a:ext cx="241743" cy="240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1" y="2530109"/>
            <a:ext cx="241743" cy="24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0" y="2831094"/>
            <a:ext cx="241743" cy="240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132079"/>
            <a:ext cx="241743" cy="240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7" y="3422288"/>
            <a:ext cx="241743" cy="240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733156"/>
            <a:ext cx="241743" cy="2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79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Получение удостоверений на право управления 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транспортными средствами и маломерными судами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57275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34" y="1057274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95437" y="2534853"/>
            <a:ext cx="292805" cy="1607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84474" r="40705" b="6842"/>
          <a:stretch/>
        </p:blipFill>
        <p:spPr>
          <a:xfrm>
            <a:off x="2166939" y="2255044"/>
            <a:ext cx="747712" cy="37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5989" y="2255044"/>
            <a:ext cx="699973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15575" y="2544378"/>
            <a:ext cx="304800" cy="1511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3" t="84644" r="50676" b="6727"/>
          <a:stretch/>
        </p:blipFill>
        <p:spPr>
          <a:xfrm>
            <a:off x="11210926" y="2248875"/>
            <a:ext cx="704850" cy="3714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1513" y="2262187"/>
            <a:ext cx="714149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38626" y="1260511"/>
            <a:ext cx="5693545" cy="14914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226" y="1360400"/>
            <a:ext cx="5547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ВУ в ГИБДД (курсанты общевойскового отделения):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«С, С1»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«В, В1»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5 семестре</a:t>
            </a:r>
            <a:endParaRPr lang="ru-RU" sz="20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020708"/>
            <a:ext cx="311703" cy="310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305348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" y="3085286"/>
            <a:ext cx="3724668" cy="26421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78827" y="3390900"/>
            <a:ext cx="4786539" cy="1838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3570" y="3530950"/>
            <a:ext cx="45262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удостоверения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 право управления маломерным судном (курсанты военно-морского отделения)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ГИМС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8906606" y="3085286"/>
            <a:ext cx="3164154" cy="2776823"/>
          </a:xfrm>
          <a:prstGeom prst="roundRect">
            <a:avLst/>
          </a:prstGeom>
          <a:solidFill>
            <a:srgbClr val="F19375"/>
          </a:soli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8060" y="3172649"/>
            <a:ext cx="318284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 избежание </a:t>
            </a:r>
            <a:r>
              <a:rPr lang="ru-RU" sz="2000" b="1" spc="-90" dirty="0" smtClean="0">
                <a:ln/>
                <a:latin typeface="Seattle Sans [RUS by me]" panose="00000400000000000000" pitchFamily="2" charset="0"/>
              </a:rPr>
              <a:t>гибели и травматизма,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с учетом недостаточного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опыта управления ТС, водительские </a:t>
            </a:r>
            <a:r>
              <a:rPr lang="ru-RU" sz="2000" b="1" spc="-150" dirty="0" smtClean="0">
                <a:ln/>
                <a:latin typeface="Seattle Sans [RUS by me]" panose="00000400000000000000" pitchFamily="2" charset="0"/>
              </a:rPr>
              <a:t>удостоверения </a:t>
            </a:r>
            <a:r>
              <a:rPr lang="ru-RU" sz="2000" b="1" spc="-130" dirty="0" smtClean="0">
                <a:ln/>
                <a:latin typeface="Seattle Sans [RUS by me]" panose="00000400000000000000" pitchFamily="2" charset="0"/>
              </a:rPr>
              <a:t>сдаются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курсантами на хранение  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371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Каникулярный отпуск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5888"/>
          <a:stretch/>
        </p:blipFill>
        <p:spPr>
          <a:xfrm>
            <a:off x="6427773" y="4132426"/>
            <a:ext cx="3533910" cy="153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9" y="3782575"/>
            <a:ext cx="1987263" cy="2399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977562" y="1046885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94" y="1193242"/>
            <a:ext cx="101757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Летний каникулярный отпуск продолжительностью 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30 суток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977560" y="1896354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93" y="2041193"/>
            <a:ext cx="100553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Зимний каникулярный отпуск продолжительностью 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15 суток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977560" y="2755348"/>
            <a:ext cx="10252413" cy="93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560" y="2796930"/>
            <a:ext cx="101319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Дополнительные дни к отпуску курсантам, показывающим знания на «отлично»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78918" y="3967383"/>
            <a:ext cx="6252704" cy="18220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594" y="4102596"/>
            <a:ext cx="59842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Курсантам 1 курса (проходящим военную службу по призыву) </a:t>
            </a:r>
            <a:br>
              <a:rPr lang="ru-RU" sz="2400" b="1" dirty="0" smtClean="0">
                <a:ln/>
                <a:latin typeface="Seattle Sans [RUS by me]" panose="00000400000000000000" pitchFamily="2" charset="0"/>
              </a:rPr>
            </a:b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для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льготного 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проезда выдаются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воинские перевозочные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97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Государственная итоговая аттестация и выпуск из вуза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" y="1257713"/>
            <a:ext cx="4852846" cy="322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Стрелка вправо 31"/>
          <p:cNvSpPr/>
          <p:nvPr/>
        </p:nvSpPr>
        <p:spPr bwMode="auto">
          <a:xfrm>
            <a:off x="4931507" y="1096738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5301443" y="2399313"/>
            <a:ext cx="6760621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0660" y="2452850"/>
            <a:ext cx="66580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spc="-100" dirty="0">
                <a:ln/>
                <a:latin typeface="Seattle Sans [RUS by me]" panose="00000400000000000000" pitchFamily="2" charset="0"/>
              </a:rPr>
              <a:t>Научно-технический комитет (Службы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Вооруженных Сил Российской Федерации)</a:t>
            </a: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5291918" y="1694692"/>
            <a:ext cx="6745454" cy="6588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1135" y="1740220"/>
            <a:ext cx="6629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88 Главный центр Министерства обороны Российской Федерации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5291918" y="960276"/>
            <a:ext cx="6745454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1135" y="1018065"/>
            <a:ext cx="6629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dirty="0">
                <a:ln/>
                <a:latin typeface="Seattle Sans [RUS by me]" panose="00000400000000000000" pitchFamily="2" charset="0"/>
              </a:rPr>
              <a:t>Восьмое управление Генерального штаба Вооруженных Сил Российской Федерации</a:t>
            </a: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310138" y="3141008"/>
            <a:ext cx="6760621" cy="8593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9355" y="3165970"/>
            <a:ext cx="66580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Служба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штабов военных округов, видов и родов войск Вооруженных Сил Российской Федерации)</a:t>
            </a: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4931507" y="1771285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4931507" y="2479550"/>
            <a:ext cx="32216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4931507" y="3295435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9575" y="5189840"/>
            <a:ext cx="18631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Seattle Sans [RUS by me]" panose="00000400000000000000" pitchFamily="2" charset="0"/>
              </a:rPr>
              <a:t>«рейтинговое» распределение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5245122" y="4786961"/>
            <a:ext cx="6816941" cy="1431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355" y="4808259"/>
            <a:ext cx="66112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Основные составляющие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рейтинга курсанта: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успеваемость;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военно-научная работа;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достижения в олимпиадах и спорте;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личная дисциплинированность.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355" y="5120774"/>
            <a:ext cx="207525" cy="2127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355" y="5357141"/>
            <a:ext cx="207525" cy="2127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135" y="5607903"/>
            <a:ext cx="207525" cy="2127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660" y="5860436"/>
            <a:ext cx="207525" cy="212714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>
            <a:spLocks/>
          </p:cNvSpPr>
          <p:nvPr/>
        </p:nvSpPr>
        <p:spPr>
          <a:xfrm>
            <a:off x="5301442" y="4039892"/>
            <a:ext cx="6760621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0659" y="4093429"/>
            <a:ext cx="66580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 smtClean="0">
                <a:ln/>
                <a:latin typeface="Seattle Sans [RUS by me]" panose="00000400000000000000" pitchFamily="2" charset="0"/>
              </a:rPr>
              <a:t>Национальный центр управления обороной Российской Федерации</a:t>
            </a:r>
            <a:endParaRPr lang="ru-RU" sz="1600" b="1" spc="-5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53" name="Стрелка вправо 52"/>
          <p:cNvSpPr/>
          <p:nvPr/>
        </p:nvSpPr>
        <p:spPr bwMode="auto">
          <a:xfrm>
            <a:off x="4931506" y="4120129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Программы подготовки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2649197" y="1093015"/>
            <a:ext cx="7622848" cy="480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655" y="1117832"/>
            <a:ext cx="74006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ВЫСШЕЕ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649197" y="3329119"/>
            <a:ext cx="7622848" cy="467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654" y="3351486"/>
            <a:ext cx="740065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СРЕДНЕЕ ПРОФЕССИОНАЛЬНОЕ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graphicFrame>
        <p:nvGraphicFramePr>
          <p:cNvPr id="11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7061"/>
              </p:ext>
            </p:extLst>
          </p:nvPr>
        </p:nvGraphicFramePr>
        <p:xfrm>
          <a:off x="299102" y="1655851"/>
          <a:ext cx="11588099" cy="1301724"/>
        </p:xfrm>
        <a:graphic>
          <a:graphicData uri="http://schemas.openxmlformats.org/drawingml/2006/table">
            <a:tbl>
              <a:tblPr/>
              <a:tblGrid>
                <a:gridCol w="1819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3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90125"/>
              </p:ext>
            </p:extLst>
          </p:nvPr>
        </p:nvGraphicFramePr>
        <p:xfrm>
          <a:off x="264919" y="3887817"/>
          <a:ext cx="11622282" cy="2216112"/>
        </p:xfrm>
        <a:graphic>
          <a:graphicData uri="http://schemas.openxmlformats.org/drawingml/2006/table">
            <a:tbl>
              <a:tblPr/>
              <a:tblGrid>
                <a:gridCol w="1868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5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7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09.02.07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Информационные системы и программирование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по информационным системам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Техник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006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Правила поступления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3736"/>
          <a:stretch/>
        </p:blipFill>
        <p:spPr>
          <a:xfrm>
            <a:off x="219491" y="1573855"/>
            <a:ext cx="7878202" cy="39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8327149" y="1448797"/>
            <a:ext cx="3743610" cy="4336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078" y="1504060"/>
            <a:ext cx="3607751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Официальная информация </a:t>
            </a:r>
            <a:r>
              <a:rPr lang="en-US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порядку приема </a:t>
            </a:r>
            <a:r>
              <a:rPr lang="en-US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 училище размещена на официальном сайте </a:t>
            </a:r>
            <a:r>
              <a:rPr lang="en-US" sz="26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www.kvvu.mil.ru</a:t>
            </a:r>
          </a:p>
          <a:p>
            <a:pPr algn="ctr"/>
            <a:endParaRPr lang="en-US" sz="2200" b="1" dirty="0" smtClean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  <a:p>
            <a:pPr algn="ctr"/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Информация, размещенная на других сайтах может не соответствовать действительности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Минимальные баллы ЕГЭ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325110" y="1158619"/>
            <a:ext cx="11490879" cy="1190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6" y="1260482"/>
            <a:ext cx="11041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Минимальные баллы ЕГЭ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(вступительных 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graphicFrame>
        <p:nvGraphicFramePr>
          <p:cNvPr id="10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70004"/>
              </p:ext>
            </p:extLst>
          </p:nvPr>
        </p:nvGraphicFramePr>
        <p:xfrm>
          <a:off x="325110" y="2526764"/>
          <a:ext cx="11490881" cy="1545564"/>
        </p:xfrm>
        <a:graphic>
          <a:graphicData uri="http://schemas.openxmlformats.org/drawingml/2006/table">
            <a:tbl>
              <a:tblPr/>
              <a:tblGrid>
                <a:gridCol w="1793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8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9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9491">
                  <a:extLst>
                    <a:ext uri="{9D8B030D-6E8A-4147-A177-3AD203B41FA5}">
                      <a16:colId xmlns:a16="http://schemas.microsoft.com/office/drawing/2014/main" xmlns="" val="1704567836"/>
                    </a:ext>
                  </a:extLst>
                </a:gridCol>
                <a:gridCol w="1849491">
                  <a:extLst>
                    <a:ext uri="{9D8B030D-6E8A-4147-A177-3AD203B41FA5}">
                      <a16:colId xmlns:a16="http://schemas.microsoft.com/office/drawing/2014/main" xmlns="" val="1936548260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профильного уровня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Физика /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/ 40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3F5B70-7FA3-4802-BBBA-B94FAD8673FF}"/>
              </a:ext>
            </a:extLst>
          </p:cNvPr>
          <p:cNvSpPr txBox="1"/>
          <p:nvPr/>
        </p:nvSpPr>
        <p:spPr>
          <a:xfrm>
            <a:off x="325109" y="4316772"/>
            <a:ext cx="114908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2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 Поступающие </a:t>
            </a:r>
            <a:r>
              <a:rPr lang="ru-RU" sz="22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выбирают одно из вступительных испытаний на выбор</a:t>
            </a:r>
            <a:r>
              <a:rPr lang="ru-RU" sz="22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 или Физику;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 </a:t>
            </a:r>
            <a:r>
              <a:rPr lang="ru-RU" sz="22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или Информатику</a:t>
            </a:r>
            <a:endParaRPr lang="ru-RU" sz="2200" b="1" dirty="0">
              <a:ln/>
              <a:solidFill>
                <a:schemeClr val="bg1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физической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6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30047"/>
              </p:ext>
            </p:extLst>
          </p:nvPr>
        </p:nvGraphicFramePr>
        <p:xfrm>
          <a:off x="325108" y="2328754"/>
          <a:ext cx="11490881" cy="3870936"/>
        </p:xfrm>
        <a:graphic>
          <a:graphicData uri="http://schemas.openxmlformats.org/drawingml/2006/table">
            <a:tbl>
              <a:tblPr/>
              <a:tblGrid>
                <a:gridCol w="1700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3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816">
                  <a:extLst>
                    <a:ext uri="{9D8B030D-6E8A-4147-A177-3AD203B41FA5}">
                      <a16:colId xmlns:a16="http://schemas.microsoft.com/office/drawing/2014/main" xmlns="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xmlns="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29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«Сила»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«Быстрота»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«Выносливость»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к уровню физической подготовки (минимум баллов)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одном упражнении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трех упражнениях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08542856"/>
                  </a:ext>
                </a:extLst>
              </a:tr>
              <a:tr h="81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25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  <a:endParaRPr kumimoji="0" lang="ru-RU" sz="14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60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100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челночный бег 10х10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 км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4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25 – 29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сгибание и разгибание рук в упоре лежа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толчок двух гирь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жим штанги лежа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400 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1 км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28652439"/>
                  </a:ext>
                </a:extLst>
              </a:tr>
            </a:tbl>
          </a:graphicData>
        </a:graphic>
      </p:graphicFrame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325110" y="970606"/>
            <a:ext cx="11490879" cy="1319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06" y="961372"/>
            <a:ext cx="1104109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Выполняются следующие физические упражнения: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силу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быстроту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выносливость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22" y="1323244"/>
            <a:ext cx="267550" cy="2663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603833"/>
            <a:ext cx="267550" cy="2663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902932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профессиональной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5720" y="4700187"/>
            <a:ext cx="11582934" cy="1435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00" y="4756314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Кандидат считается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прошедшим дополнительное вступительное испытание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если: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сумме по двум темам набрал менее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6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0 баллов;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 любой из теме набрал менее 21 балла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440775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743172"/>
            <a:ext cx="267550" cy="266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95720" y="1019542"/>
            <a:ext cx="11582934" cy="15042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00" y="1101308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Проводится с поступающими по специальности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56.05.06 Защита информации на объектах информатизации военного назначения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Форма проведения вступительного испытания -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собеседование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5720" y="2736761"/>
            <a:ext cx="11582934" cy="1766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00" y="2809980"/>
            <a:ext cx="113220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Экзаменационный билет содержит две темы для собеседования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Темы собеседований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размещены на сайте училища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разделе «Поступающим» (в программе дополнительного вступительного испытания)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Ответ на каждую из тем оценивается по 50-ти бальной шкале.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Итоговая оценка – сумма баллов по каждой из тем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285024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172755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783997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7" y="4096649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Учет индивидуальных достижений кандидатов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68366" y="918868"/>
            <a:ext cx="12002393" cy="53786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06" y="963357"/>
            <a:ext cx="11168114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Учитываются следующие индивидуальные достижения (при поступлении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 программам высшего образования):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и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призеры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Олимпийских игр,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мира,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Европы;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аттестата о среднем общем образовании с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отличием и (или) медали «За особые успехи в учении» I или II степеней;</a:t>
            </a:r>
            <a:endParaRPr lang="ru-RU" sz="2000" b="1" dirty="0" smtClean="0">
              <a:ln/>
              <a:latin typeface="Seattle Sans [RUS by me]" panose="00000400000000000000" pitchFamily="2" charset="0"/>
            </a:endParaRP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диплома о среднем профессиональном образовании с отличием;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р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езультаты участия в олимпиадах (победители и призеры);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спортивных разрядов и званий;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государственных наград и ведомственных знаков отличия Министерства обороны Российской Федерации;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удостоверения ветерана боевых действий;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документа участника сообщества «Братство Авангарда»;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личной книжки юнармейца;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золотого знака отличия «Готов к труду и обороне»;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у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частие в волонтерской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643701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952816"/>
            <a:ext cx="267550" cy="266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561034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861603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470048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770846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07849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690331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99320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298552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596802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912375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Поступление 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в рамках отдельной квоты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197269" y="1278256"/>
            <a:ext cx="11873490" cy="45585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651" y="1585435"/>
            <a:ext cx="11408725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Право на поступление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в рамках отдельной квоты 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имеют:</a:t>
            </a:r>
          </a:p>
          <a:p>
            <a:pPr indent="444500" algn="just"/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Герои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Российской Федерации, лица, награжденные тремя орденами 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Мужества;</a:t>
            </a:r>
          </a:p>
          <a:p>
            <a:pPr indent="444500" algn="just"/>
            <a:endParaRPr lang="ru-RU" sz="2400" b="1" dirty="0" smtClean="0">
              <a:ln/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400" b="1" dirty="0">
                <a:ln/>
                <a:latin typeface="Seattle Sans [RUS by me]" panose="00000400000000000000" pitchFamily="2" charset="0"/>
              </a:rPr>
              <a:t>у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частники СВО и их дети;</a:t>
            </a:r>
          </a:p>
          <a:p>
            <a:pPr indent="444500" algn="just"/>
            <a:endParaRPr lang="ru-RU" sz="2400" b="1" dirty="0" smtClean="0">
              <a:ln/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400" b="1" dirty="0">
                <a:ln/>
                <a:latin typeface="Seattle Sans [RUS by me]" panose="00000400000000000000" pitchFamily="2" charset="0"/>
              </a:rPr>
              <a:t>д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ети ветеранов боевых действий, выполнявших задачи </a:t>
            </a:r>
            <a:br>
              <a:rPr lang="ru-RU" sz="2400" b="1" dirty="0" smtClean="0">
                <a:ln/>
                <a:latin typeface="Seattle Sans [RUS by me]" panose="00000400000000000000" pitchFamily="2" charset="0"/>
              </a:rPr>
            </a:br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за пределами РФ;</a:t>
            </a:r>
          </a:p>
          <a:p>
            <a:pPr indent="444500" algn="just"/>
            <a:endParaRPr lang="ru-RU" sz="2400" b="1" dirty="0" smtClean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400" b="1" dirty="0">
                <a:ln/>
                <a:latin typeface="Seattle Sans [RUS by me]" panose="00000400000000000000" pitchFamily="2" charset="0"/>
              </a:rPr>
              <a:t>дети медицинских работников, умерших в результате инфицирования новой коронавирусной инфекцией (COVID-19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)</a:t>
            </a:r>
          </a:p>
          <a:p>
            <a:pPr indent="444500" algn="just"/>
            <a:endParaRPr lang="ru-RU" sz="2000" b="1" dirty="0" smtClean="0">
              <a:ln/>
              <a:latin typeface="Seattle Sans [RUS by me]" panose="00000400000000000000" pitchFamily="2" charset="0"/>
            </a:endParaRPr>
          </a:p>
          <a:p>
            <a:pPr indent="444500" algn="just"/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20" y="2064712"/>
            <a:ext cx="267550" cy="2663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60" y="3182239"/>
            <a:ext cx="267550" cy="266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60" y="4997694"/>
            <a:ext cx="267550" cy="2663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60" y="3920172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Условия проживания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P9010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>
            <a:fillRect/>
          </a:stretch>
        </p:blipFill>
        <p:spPr bwMode="auto">
          <a:xfrm>
            <a:off x="155233" y="1784786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2995284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7" y="1784786"/>
            <a:ext cx="2592000" cy="184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6271" r="5914"/>
          <a:stretch>
            <a:fillRect/>
          </a:stretch>
        </p:blipFill>
        <p:spPr bwMode="auto">
          <a:xfrm>
            <a:off x="3581406" y="1784786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Гуль АП\Desktop\Рисунок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/>
          <a:stretch/>
        </p:blipFill>
        <p:spPr bwMode="auto">
          <a:xfrm>
            <a:off x="8577681" y="2924323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Гуль АП\Desktop\Рисунок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"/>
          <a:stretch/>
        </p:blipFill>
        <p:spPr bwMode="auto">
          <a:xfrm>
            <a:off x="9484967" y="4251997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:\Общежитие северная\IMG-20170128-WA0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/>
          <a:stretch>
            <a:fillRect/>
          </a:stretch>
        </p:blipFill>
        <p:spPr bwMode="auto">
          <a:xfrm>
            <a:off x="4326378" y="2995284"/>
            <a:ext cx="2592000" cy="1795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23" r="227" b="4221"/>
          <a:stretch>
            <a:fillRect/>
          </a:stretch>
        </p:blipFill>
        <p:spPr bwMode="auto">
          <a:xfrm>
            <a:off x="5161422" y="4392067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54812" y="940755"/>
            <a:ext cx="3290128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11" y="921705"/>
            <a:ext cx="32170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1 курс –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казарменного типа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581405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5" y="921705"/>
            <a:ext cx="39433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2-5 курс –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комнатного типа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889887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252" y="938797"/>
            <a:ext cx="427038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Завершение реконструкции жилого дома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22" name="Picture 2" descr="J:\untitled folder 2\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3" y="4341991"/>
            <a:ext cx="2592000" cy="185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8 УГШ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8 УГШ" id="{5DA8495E-293E-4B36-9E1A-210A626861C1}" vid="{DFB268D6-6652-47A7-988A-553AF26E70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13668</TotalTime>
  <Words>762</Words>
  <Application>Microsoft Office PowerPoint</Application>
  <PresentationFormat>Широкоэкранный</PresentationFormat>
  <Paragraphs>188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 Unicode MS</vt:lpstr>
      <vt:lpstr>Arial</vt:lpstr>
      <vt:lpstr>Arial Narrow</vt:lpstr>
      <vt:lpstr>Bookman Old Style</vt:lpstr>
      <vt:lpstr>Calibri</vt:lpstr>
      <vt:lpstr>Calibri Light</vt:lpstr>
      <vt:lpstr>Franklin Gothic Demi Cond</vt:lpstr>
      <vt:lpstr>Georgia</vt:lpstr>
      <vt:lpstr>Seattle Sans [RUS by me]</vt:lpstr>
      <vt:lpstr>Times New Roman</vt:lpstr>
      <vt:lpstr>Wingdings</vt:lpstr>
      <vt:lpstr>Тема 8 УГШ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684</cp:revision>
  <cp:lastPrinted>2022-06-02T09:37:59Z</cp:lastPrinted>
  <dcterms:created xsi:type="dcterms:W3CDTF">2020-10-01T09:41:00Z</dcterms:created>
  <dcterms:modified xsi:type="dcterms:W3CDTF">2025-02-18T11:32:51Z</dcterms:modified>
</cp:coreProperties>
</file>